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2" r:id="rId3"/>
    <p:sldId id="276" r:id="rId4"/>
    <p:sldId id="277" r:id="rId5"/>
    <p:sldId id="278" r:id="rId6"/>
    <p:sldId id="279" r:id="rId7"/>
    <p:sldId id="274" r:id="rId8"/>
    <p:sldId id="298" r:id="rId9"/>
    <p:sldId id="300" r:id="rId10"/>
    <p:sldId id="301" r:id="rId11"/>
    <p:sldId id="302" r:id="rId12"/>
    <p:sldId id="290" r:id="rId13"/>
    <p:sldId id="291" r:id="rId14"/>
    <p:sldId id="292" r:id="rId15"/>
    <p:sldId id="293" r:id="rId16"/>
    <p:sldId id="294" r:id="rId17"/>
    <p:sldId id="295" r:id="rId18"/>
    <p:sldId id="303" r:id="rId19"/>
    <p:sldId id="296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863"/>
    <a:srgbClr val="E91135"/>
    <a:srgbClr val="C8200E"/>
    <a:srgbClr val="002060"/>
    <a:srgbClr val="36ADB3"/>
    <a:srgbClr val="673AB7"/>
    <a:srgbClr val="03A9F4"/>
    <a:srgbClr val="FF9800"/>
    <a:srgbClr val="63C7AA"/>
    <a:srgbClr val="468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82" d="100"/>
          <a:sy n="82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85BF-FDA1-4C24-9E1F-0E2A99E446BB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F7765-EE35-49E9-A3A0-D792DC435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5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7765-EE35-49E9-A3A0-D792DC4356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5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7765-EE35-49E9-A3A0-D792DC4356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15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7765-EE35-49E9-A3A0-D792DC4356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80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7765-EE35-49E9-A3A0-D792DC4356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7765-EE35-49E9-A3A0-D792DC4356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00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7765-EE35-49E9-A3A0-D792DC4356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0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D9F-6D7D-429B-9DD1-E30C196A740B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94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9D5D-30A5-4142-ACC9-91BA1FF50CB3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76B7-AC09-4FE1-AD7C-78753D445D50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AF85-93BF-4AE5-BCC3-F9DBF9EBFB60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1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DAD-7588-4F78-B19A-70F4A5A01F80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7CB6-DD6D-4179-A909-8D5CFBEBC8F7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3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3660-9366-40E1-AD3E-9C6BAAE60347}" type="datetime1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4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6D-1E71-459F-B617-AD32197574E2}" type="datetime1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9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9577-F04C-4670-AAE6-E8AC331A77AB}" type="datetime1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1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25E7-FEB7-429C-9310-000BEAFBBD66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3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264-FB2E-4119-9DAC-C210B37A2439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8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ABEDF-6120-4F6E-9C07-51670AF809F2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3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jp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9.png"/><Relationship Id="rId18" Type="http://schemas.openxmlformats.org/officeDocument/2006/relationships/image" Target="../media/image16.png"/><Relationship Id="rId3" Type="http://schemas.openxmlformats.org/officeDocument/2006/relationships/image" Target="../media/image32.png"/><Relationship Id="rId21" Type="http://schemas.openxmlformats.org/officeDocument/2006/relationships/image" Target="../media/image46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image" Target="../media/image8.jpg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3.png"/><Relationship Id="rId10" Type="http://schemas.openxmlformats.org/officeDocument/2006/relationships/image" Target="../media/image38.png"/><Relationship Id="rId19" Type="http://schemas.openxmlformats.org/officeDocument/2006/relationships/image" Target="../media/image44.png"/><Relationship Id="rId4" Type="http://schemas.openxmlformats.org/officeDocument/2006/relationships/image" Target="../media/image33.png"/><Relationship Id="rId9" Type="http://schemas.openxmlformats.org/officeDocument/2006/relationships/image" Target="../media/image2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-2" y="6299200"/>
            <a:ext cx="12192001" cy="549121"/>
          </a:xfrm>
          <a:prstGeom prst="roundRect">
            <a:avLst>
              <a:gd name="adj" fmla="val 0"/>
            </a:avLst>
          </a:prstGeom>
          <a:solidFill>
            <a:schemeClr val="bg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college-software.dataman.in</a:t>
            </a:r>
            <a:endParaRPr lang="en-U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4511" y="4699271"/>
            <a:ext cx="10283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3000"/>
                    </a:prst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 Unified Solution For Complete Computerization For School, College &amp; Universities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0" y="0"/>
            <a:ext cx="12192001" cy="549121"/>
          </a:xfrm>
          <a:prstGeom prst="roundRect">
            <a:avLst>
              <a:gd name="adj" fmla="val 0"/>
            </a:avLst>
          </a:prstGeom>
          <a:solidFill>
            <a:schemeClr val="bg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-5" y="1905897"/>
            <a:ext cx="12192001" cy="2496286"/>
          </a:xfrm>
          <a:prstGeom prst="roundRect">
            <a:avLst>
              <a:gd name="adj" fmla="val 0"/>
            </a:avLst>
          </a:prstGeom>
          <a:solidFill>
            <a:schemeClr val="bg2">
              <a:alpha val="26000"/>
            </a:schemeClr>
          </a:solidFill>
          <a:ln>
            <a:solidFill>
              <a:schemeClr val="bg1">
                <a:alpha val="4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44" y="2297291"/>
            <a:ext cx="5549912" cy="17561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2554" y="359009"/>
            <a:ext cx="2964760" cy="528786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7526" y="451755"/>
            <a:ext cx="291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Online Portal - Our Modules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23" y="251456"/>
            <a:ext cx="1611529" cy="509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</p:pic>
      <p:sp>
        <p:nvSpPr>
          <p:cNvPr id="56" name="Rectangle 55"/>
          <p:cNvSpPr/>
          <p:nvPr/>
        </p:nvSpPr>
        <p:spPr>
          <a:xfrm>
            <a:off x="447526" y="1806011"/>
            <a:ext cx="5613641" cy="2230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98096" y="2004923"/>
            <a:ext cx="5179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Admin Can manage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Exam,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 Term, Exam Hall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Exam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Schedule.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Admin can set Grades Range &amp; Passing Marks.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  Marks Entries from Teacher Portal for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Publishment of Report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Card of Student Exam in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Portal 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583411" y="1830136"/>
            <a:ext cx="4493376" cy="2206114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628947" y="2004924"/>
            <a:ext cx="42920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C8200E"/>
                </a:solidFill>
              </a:rPr>
              <a:t>Customizable  Template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Creation for  SMS / Email.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SMS / Email can be send to a  </a:t>
            </a:r>
            <a:r>
              <a:rPr lang="en-US" b="1" dirty="0" smtClean="0">
                <a:solidFill>
                  <a:srgbClr val="C8200E"/>
                </a:solidFill>
              </a:rPr>
              <a:t>Group , Individual &amp; Class wise entities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at once.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SMS / Email can be schedule for Later Date &amp; Time as per Admin preference 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Snip and Round Single Corner Rectangle 79"/>
          <p:cNvSpPr/>
          <p:nvPr/>
        </p:nvSpPr>
        <p:spPr>
          <a:xfrm>
            <a:off x="425040" y="1391448"/>
            <a:ext cx="2964760" cy="479565"/>
          </a:xfrm>
          <a:prstGeom prst="snipRoundRect">
            <a:avLst>
              <a:gd name="adj1" fmla="val 16667"/>
              <a:gd name="adj2" fmla="val 22626"/>
            </a:avLst>
          </a:prstGeom>
          <a:solidFill>
            <a:srgbClr val="E6586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914687" y="1469975"/>
            <a:ext cx="1828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Exam </a:t>
            </a:r>
            <a:r>
              <a:rPr lang="en-US" sz="1600" b="1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21631" y="136453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3" name="Snip and Round Single Corner Rectangle 82"/>
          <p:cNvSpPr/>
          <p:nvPr/>
        </p:nvSpPr>
        <p:spPr>
          <a:xfrm>
            <a:off x="6562807" y="1375587"/>
            <a:ext cx="2822036" cy="479565"/>
          </a:xfrm>
          <a:prstGeom prst="snipRoundRect">
            <a:avLst>
              <a:gd name="adj1" fmla="val 16667"/>
              <a:gd name="adj2" fmla="val 22626"/>
            </a:avLst>
          </a:prstGeom>
          <a:solidFill>
            <a:srgbClr val="E6586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865966" y="1469975"/>
            <a:ext cx="1811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Bulk SMS / Email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525163" y="134434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2554" y="4359222"/>
            <a:ext cx="5658613" cy="2230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nip and Round Single Corner Rectangle 16"/>
          <p:cNvSpPr/>
          <p:nvPr/>
        </p:nvSpPr>
        <p:spPr>
          <a:xfrm>
            <a:off x="402554" y="4216563"/>
            <a:ext cx="2964760" cy="479565"/>
          </a:xfrm>
          <a:prstGeom prst="snipRoundRect">
            <a:avLst>
              <a:gd name="adj1" fmla="val 16667"/>
              <a:gd name="adj2" fmla="val 22626"/>
            </a:avLst>
          </a:prstGeom>
          <a:solidFill>
            <a:srgbClr val="E6586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583412" y="4359222"/>
            <a:ext cx="4493376" cy="2230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nip and Round Single Corner Rectangle 19"/>
          <p:cNvSpPr/>
          <p:nvPr/>
        </p:nvSpPr>
        <p:spPr>
          <a:xfrm>
            <a:off x="6583410" y="4211037"/>
            <a:ext cx="3017789" cy="502073"/>
          </a:xfrm>
          <a:prstGeom prst="snipRoundRect">
            <a:avLst>
              <a:gd name="adj1" fmla="val 16667"/>
              <a:gd name="adj2" fmla="val 22626"/>
            </a:avLst>
          </a:prstGeom>
          <a:solidFill>
            <a:srgbClr val="E6586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7866" y="417890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8947" y="417890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3358" y="4288953"/>
            <a:ext cx="1999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Analytical Dashboard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811" y="4801338"/>
            <a:ext cx="53381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Analytical Representation of: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Monthly Income Vs Expense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Annual Fee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Summary.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Student Quantity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 wise 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Weekly Attendance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Inspection.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50684" y="4288953"/>
            <a:ext cx="1811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Messaging Mailbox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28947" y="4788755"/>
            <a:ext cx="4292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 Communication System for all users 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Message Notification on Portal of respective User.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Messages log will be maintained.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2554" y="359009"/>
            <a:ext cx="2964760" cy="528786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7526" y="451755"/>
            <a:ext cx="291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Online Portal - Our Modules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23" y="251456"/>
            <a:ext cx="1611529" cy="509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</p:pic>
      <p:sp>
        <p:nvSpPr>
          <p:cNvPr id="56" name="Rectangle 55"/>
          <p:cNvSpPr/>
          <p:nvPr/>
        </p:nvSpPr>
        <p:spPr>
          <a:xfrm>
            <a:off x="447526" y="1806011"/>
            <a:ext cx="5613641" cy="2230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98096" y="2004923"/>
            <a:ext cx="5179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allows you to manage all the school hostels efficiently</a:t>
            </a:r>
            <a:r>
              <a:rPr lang="en-US" dirty="0" smtClean="0"/>
              <a:t>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allows you to manage different students and teachers in different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hostels/Transport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allocate different rooms to different students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Allocation  Reports of Hostel  &amp; Transport.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Reports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Rooms availability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583411" y="1830136"/>
            <a:ext cx="4493376" cy="2206114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752326" y="1945690"/>
            <a:ext cx="41555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Librarian can manage Book Entry, Book Category, Book Issue for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Books Issued &amp; Returned status will be maintained.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Stock Management of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Books.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Users Request For the Book Issue.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Snip and Round Single Corner Rectangle 79"/>
          <p:cNvSpPr/>
          <p:nvPr/>
        </p:nvSpPr>
        <p:spPr>
          <a:xfrm>
            <a:off x="402554" y="1401860"/>
            <a:ext cx="4393022" cy="479565"/>
          </a:xfrm>
          <a:prstGeom prst="snipRoundRect">
            <a:avLst>
              <a:gd name="adj1" fmla="val 16667"/>
              <a:gd name="adj2" fmla="val 22626"/>
            </a:avLst>
          </a:prstGeom>
          <a:solidFill>
            <a:srgbClr val="E6586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878862" y="1456057"/>
            <a:ext cx="3709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Hostel &amp; Transport Management System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02554" y="134434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3" name="Snip and Round Single Corner Rectangle 82"/>
          <p:cNvSpPr/>
          <p:nvPr/>
        </p:nvSpPr>
        <p:spPr>
          <a:xfrm>
            <a:off x="6525163" y="1401860"/>
            <a:ext cx="3344281" cy="479565"/>
          </a:xfrm>
          <a:prstGeom prst="snipRoundRect">
            <a:avLst>
              <a:gd name="adj1" fmla="val 16667"/>
              <a:gd name="adj2" fmla="val 22626"/>
            </a:avLst>
          </a:prstGeom>
          <a:solidFill>
            <a:srgbClr val="E6586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7021901" y="1456057"/>
            <a:ext cx="2742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Library Management System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525163" y="134434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2554" y="4359222"/>
            <a:ext cx="5658613" cy="2230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nip and Round Single Corner Rectangle 16"/>
          <p:cNvSpPr/>
          <p:nvPr/>
        </p:nvSpPr>
        <p:spPr>
          <a:xfrm>
            <a:off x="402554" y="4216563"/>
            <a:ext cx="3329744" cy="479565"/>
          </a:xfrm>
          <a:prstGeom prst="snipRoundRect">
            <a:avLst>
              <a:gd name="adj1" fmla="val 16667"/>
              <a:gd name="adj2" fmla="val 22626"/>
            </a:avLst>
          </a:prstGeom>
          <a:solidFill>
            <a:srgbClr val="E6586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7866" y="417890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6089" y="4288953"/>
            <a:ext cx="2809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Payroll Management &amp; Leave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811" y="4781581"/>
            <a:ext cx="53381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Admin can manage Salary Template, Payment type, Salary Assign, Salary Payment , Advance Salary, Payroll Summary.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Reports of Requisition for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eave Application.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Give award &amp; Reports of Award winners.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83412" y="4405126"/>
            <a:ext cx="4493376" cy="2171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nip and Round Single Corner Rectangle 29"/>
          <p:cNvSpPr/>
          <p:nvPr/>
        </p:nvSpPr>
        <p:spPr>
          <a:xfrm>
            <a:off x="6583411" y="4261608"/>
            <a:ext cx="3017789" cy="502073"/>
          </a:xfrm>
          <a:prstGeom prst="snipRoundRect">
            <a:avLst>
              <a:gd name="adj1" fmla="val 16667"/>
              <a:gd name="adj2" fmla="val 22626"/>
            </a:avLst>
          </a:prstGeom>
          <a:solidFill>
            <a:srgbClr val="E6586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049105" y="4345891"/>
            <a:ext cx="2688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Office Accounting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51628" y="422235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3411" y="4822359"/>
            <a:ext cx="4324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Reports for Deposits &amp; Expense.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 Bank Account, Opening Balance, Create Voucher.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Fee Reports can be viewed with many different angles.</a:t>
            </a:r>
          </a:p>
        </p:txBody>
      </p:sp>
    </p:spTree>
    <p:extLst>
      <p:ext uri="{BB962C8B-B14F-4D97-AF65-F5344CB8AC3E}">
        <p14:creationId xmlns:p14="http://schemas.microsoft.com/office/powerpoint/2010/main" val="38051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67648" y="2386842"/>
            <a:ext cx="492443" cy="187807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SCREENSHOT</a:t>
            </a:r>
            <a:endParaRPr lang="en-US" sz="2000" b="1" dirty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23" y="251456"/>
            <a:ext cx="1611529" cy="509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80" y="96999"/>
            <a:ext cx="11706128" cy="6584697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63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51" y="789915"/>
            <a:ext cx="6980561" cy="39300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93950" y="6021238"/>
            <a:ext cx="141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Dashboard</a:t>
            </a:r>
            <a:endParaRPr lang="en-US" sz="1600" b="1" dirty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67648" y="2386842"/>
            <a:ext cx="492443" cy="187807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SCREENSHOT</a:t>
            </a:r>
            <a:endParaRPr lang="en-US" sz="2000" b="1" dirty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23" y="251456"/>
            <a:ext cx="1611529" cy="509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80" y="96999"/>
            <a:ext cx="11706128" cy="6584697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63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03" y="761392"/>
            <a:ext cx="6980561" cy="3958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93949" y="6021238"/>
            <a:ext cx="164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Invoice History</a:t>
            </a:r>
            <a:endParaRPr lang="en-US" sz="1600" b="1" dirty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67648" y="2386842"/>
            <a:ext cx="492443" cy="187807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SCREENSHOT</a:t>
            </a:r>
            <a:endParaRPr lang="en-US" sz="2000" b="1" dirty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23" y="251456"/>
            <a:ext cx="1611529" cy="509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80" y="96999"/>
            <a:ext cx="11706128" cy="6584697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63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51" y="761392"/>
            <a:ext cx="6980561" cy="39673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93949" y="6021238"/>
            <a:ext cx="201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Homework Screen</a:t>
            </a:r>
            <a:endParaRPr lang="en-US" sz="1600" b="1" dirty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67648" y="2386842"/>
            <a:ext cx="492443" cy="187807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SCREENSHOT</a:t>
            </a:r>
            <a:endParaRPr lang="en-US" sz="2000" b="1" dirty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23" y="251456"/>
            <a:ext cx="1611529" cy="509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80" y="96999"/>
            <a:ext cx="11706128" cy="6584697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63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51" y="783767"/>
            <a:ext cx="6980561" cy="39580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93949" y="6021238"/>
            <a:ext cx="201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Live Class Screen</a:t>
            </a:r>
            <a:endParaRPr lang="en-US" sz="1600" b="1" dirty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67648" y="2386842"/>
            <a:ext cx="492443" cy="187807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SCREENSHOT</a:t>
            </a:r>
            <a:endParaRPr lang="en-US" sz="2000" b="1" dirty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23" y="251456"/>
            <a:ext cx="1611529" cy="509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80" y="96999"/>
            <a:ext cx="11706128" cy="6584697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63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51" y="761392"/>
            <a:ext cx="6980561" cy="39673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93949" y="6021238"/>
            <a:ext cx="227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Bulk SMS And Email</a:t>
            </a:r>
            <a:endParaRPr lang="en-US" sz="1600" b="1" dirty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67648" y="2386842"/>
            <a:ext cx="492443" cy="187807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SCREENSHOT</a:t>
            </a:r>
            <a:endParaRPr lang="en-US" sz="2000" b="1" dirty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23" y="251456"/>
            <a:ext cx="1611529" cy="509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80" y="96999"/>
            <a:ext cx="11706128" cy="6584697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63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993949" y="6021238"/>
            <a:ext cx="227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Transfer Certificate</a:t>
            </a:r>
            <a:endParaRPr lang="en-US" sz="1600" b="1" dirty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5188" y="761392"/>
            <a:ext cx="7015759" cy="39804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67" y="999840"/>
            <a:ext cx="4967593" cy="3503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97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67648" y="2386842"/>
            <a:ext cx="492443" cy="187807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SCREENSHOT</a:t>
            </a:r>
            <a:endParaRPr lang="en-US" sz="2000" b="1" dirty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23" y="251456"/>
            <a:ext cx="1611529" cy="509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80" y="96999"/>
            <a:ext cx="11706128" cy="6584697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63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993949" y="6021238"/>
            <a:ext cx="227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Student Id Card</a:t>
            </a:r>
            <a:endParaRPr lang="en-US" sz="1600" b="1" dirty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5188" y="761392"/>
            <a:ext cx="7015759" cy="39804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31" y="999840"/>
            <a:ext cx="4591465" cy="3503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10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67648" y="2386842"/>
            <a:ext cx="492443" cy="187807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SCREENSHOT</a:t>
            </a:r>
            <a:endParaRPr lang="en-US" sz="2000" b="1" dirty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23" y="251456"/>
            <a:ext cx="1611529" cy="509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80" y="96999"/>
            <a:ext cx="11706128" cy="6584697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63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993949" y="6021238"/>
            <a:ext cx="1835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Student List</a:t>
            </a:r>
            <a:endParaRPr lang="en-US" sz="1600" b="1" dirty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05" y="802808"/>
            <a:ext cx="6972495" cy="39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5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6337" y="299251"/>
            <a:ext cx="2704234" cy="528034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6675" y="380817"/>
            <a:ext cx="263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Dataman Introduction</a:t>
            </a:r>
          </a:p>
        </p:txBody>
      </p:sp>
      <p:sp>
        <p:nvSpPr>
          <p:cNvPr id="49" name="Snip Diagonal Corner Rectangle 48"/>
          <p:cNvSpPr/>
          <p:nvPr/>
        </p:nvSpPr>
        <p:spPr>
          <a:xfrm>
            <a:off x="988468" y="1386638"/>
            <a:ext cx="4420532" cy="2324611"/>
          </a:xfrm>
          <a:prstGeom prst="snip2DiagRect">
            <a:avLst/>
          </a:prstGeom>
          <a:solidFill>
            <a:srgbClr val="006666"/>
          </a:solidFill>
          <a:ln>
            <a:noFill/>
          </a:ln>
          <a:effectLst>
            <a:outerShdw dist="215900" dir="13500000" algn="br" rotWithShape="0">
              <a:srgbClr val="006666">
                <a:alpha val="27000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101600">
            <a:bevelT w="63500"/>
            <a:extrusionClr>
              <a:srgbClr val="357386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nip Diagonal Corner Rectangle 56"/>
          <p:cNvSpPr/>
          <p:nvPr/>
        </p:nvSpPr>
        <p:spPr>
          <a:xfrm>
            <a:off x="938150" y="4010660"/>
            <a:ext cx="4470850" cy="2398804"/>
          </a:xfrm>
          <a:prstGeom prst="snip2DiagRect">
            <a:avLst/>
          </a:prstGeom>
          <a:solidFill>
            <a:srgbClr val="2F697D"/>
          </a:solidFill>
          <a:ln>
            <a:noFill/>
          </a:ln>
          <a:effectLst>
            <a:outerShdw dist="215900" dir="13500000" algn="br" rotWithShape="0">
              <a:srgbClr val="2F697D">
                <a:alpha val="27000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102721" y="1480182"/>
            <a:ext cx="4049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Academic Management Focus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8" name="Snip Diagonal Corner Rectangle 67"/>
          <p:cNvSpPr/>
          <p:nvPr/>
        </p:nvSpPr>
        <p:spPr>
          <a:xfrm>
            <a:off x="6331036" y="4010661"/>
            <a:ext cx="4420532" cy="2415556"/>
          </a:xfrm>
          <a:prstGeom prst="snip2DiagRect">
            <a:avLst/>
          </a:prstGeom>
          <a:solidFill>
            <a:srgbClr val="006666"/>
          </a:solidFill>
          <a:ln>
            <a:noFill/>
          </a:ln>
          <a:effectLst>
            <a:outerShdw dist="215900" dir="13500000" algn="br" rotWithShape="0">
              <a:srgbClr val="006666">
                <a:alpha val="27000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nip Diagonal Corner Rectangle 69"/>
          <p:cNvSpPr/>
          <p:nvPr/>
        </p:nvSpPr>
        <p:spPr>
          <a:xfrm>
            <a:off x="6328868" y="1357610"/>
            <a:ext cx="4330314" cy="2351648"/>
          </a:xfrm>
          <a:prstGeom prst="snip2DiagRect">
            <a:avLst/>
          </a:prstGeom>
          <a:solidFill>
            <a:srgbClr val="2F697D"/>
          </a:solidFill>
          <a:ln>
            <a:noFill/>
          </a:ln>
          <a:effectLst>
            <a:outerShdw dist="215900" dir="13500000" algn="br" rotWithShape="0">
              <a:srgbClr val="2F697D">
                <a:alpha val="27000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6441511" y="1471254"/>
            <a:ext cx="3996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Dataman Intro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91967" y="4122200"/>
            <a:ext cx="3884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Online Portal Software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30956" y="4117305"/>
            <a:ext cx="3884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Global Presence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88467" y="1872548"/>
            <a:ext cx="4420533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328868" y="1872548"/>
            <a:ext cx="4330314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938150" y="4492025"/>
            <a:ext cx="4483663" cy="20076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328868" y="4492025"/>
            <a:ext cx="4422700" cy="20076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08" y="1085735"/>
            <a:ext cx="813718" cy="81371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70" y="1051574"/>
            <a:ext cx="813718" cy="8137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67" y="3676540"/>
            <a:ext cx="813720" cy="813720"/>
          </a:xfrm>
          <a:prstGeom prst="rect">
            <a:avLst/>
          </a:prstGeom>
        </p:spPr>
      </p:pic>
      <p:sp>
        <p:nvSpPr>
          <p:cNvPr id="9" name="Snip and Round Single Corner Rectangle 8"/>
          <p:cNvSpPr/>
          <p:nvPr/>
        </p:nvSpPr>
        <p:spPr>
          <a:xfrm flipH="1" flipV="1">
            <a:off x="1015636" y="4513914"/>
            <a:ext cx="4319092" cy="1839955"/>
          </a:xfrm>
          <a:prstGeom prst="snipRoundRect">
            <a:avLst>
              <a:gd name="adj1" fmla="val 0"/>
              <a:gd name="adj2" fmla="val 212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927" y="3671407"/>
            <a:ext cx="813720" cy="8137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1189805" y="4572623"/>
            <a:ext cx="3862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More than 40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Academics – ERP 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Customers in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across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India.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179051" y="5250379"/>
            <a:ext cx="3862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Portal provide many useful services to students at a single place &amp; through a single interface but in customized form.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0" name="Snip and Round Single Corner Rectangle 39"/>
          <p:cNvSpPr/>
          <p:nvPr/>
        </p:nvSpPr>
        <p:spPr>
          <a:xfrm flipH="1" flipV="1">
            <a:off x="1049461" y="1882815"/>
            <a:ext cx="4285265" cy="1775153"/>
          </a:xfrm>
          <a:prstGeom prst="snipRoundRect">
            <a:avLst>
              <a:gd name="adj1" fmla="val 0"/>
              <a:gd name="adj2" fmla="val 212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200559" y="1930604"/>
            <a:ext cx="3866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Single Platform  For School , Colleges &amp; Institutions.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00559" y="2621171"/>
            <a:ext cx="40630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Portal provides function &amp; features for facilitating access to information &amp; services that are of primary relevance and interests to the users.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2" name="Snip and Round Single Corner Rectangle 41"/>
          <p:cNvSpPr/>
          <p:nvPr/>
        </p:nvSpPr>
        <p:spPr>
          <a:xfrm flipH="1" flipV="1">
            <a:off x="6369663" y="1879381"/>
            <a:ext cx="4241185" cy="1792026"/>
          </a:xfrm>
          <a:prstGeom prst="snipRoundRect">
            <a:avLst>
              <a:gd name="adj1" fmla="val 0"/>
              <a:gd name="adj2" fmla="val 212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6497220" y="1926976"/>
            <a:ext cx="3862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More than Decade of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operations.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04160" y="2199351"/>
            <a:ext cx="3862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Focused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on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Complete Digitalized Solution For School, College &amp; Universities.</a:t>
            </a:r>
            <a:endParaRPr lang="en-US" sz="1400" b="1" dirty="0"/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18152" y="2888639"/>
            <a:ext cx="4348512" cy="30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Currently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100000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+ users on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Platform.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44616" y="3158718"/>
            <a:ext cx="3862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Team size of 110+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Team.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3" name="Snip and Round Single Corner Rectangle 42"/>
          <p:cNvSpPr/>
          <p:nvPr/>
        </p:nvSpPr>
        <p:spPr>
          <a:xfrm flipH="1" flipV="1">
            <a:off x="6375768" y="4526614"/>
            <a:ext cx="4319092" cy="1839955"/>
          </a:xfrm>
          <a:prstGeom prst="snipRoundRect">
            <a:avLst>
              <a:gd name="adj1" fmla="val 0"/>
              <a:gd name="adj2" fmla="val 212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6441709" y="4603761"/>
            <a:ext cx="20984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Our Clients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 - India</a:t>
            </a:r>
          </a:p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 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-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Columbus, GA</a:t>
            </a:r>
          </a:p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 - Dubai, UAE</a:t>
            </a:r>
          </a:p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 - Thailand</a:t>
            </a:r>
          </a:p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 - San Francisco, CA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endParaRPr lang="en-IN" sz="1400" dirty="0"/>
          </a:p>
          <a:p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  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408" y="4556415"/>
            <a:ext cx="2643468" cy="165928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23" y="251456"/>
            <a:ext cx="1611529" cy="509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19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444" y="-29700"/>
            <a:ext cx="12410854" cy="69464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2554" y="359009"/>
            <a:ext cx="3554052" cy="528786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9730" y="437687"/>
            <a:ext cx="3350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Academics Management System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2517386" y="2960705"/>
            <a:ext cx="132090" cy="1320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6637173" y="2960705"/>
            <a:ext cx="127038" cy="1270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>
            <a:off x="2714399" y="3026750"/>
            <a:ext cx="3857851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4" name="Picture 1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66" y="2763353"/>
            <a:ext cx="243719" cy="163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0" y="2486452"/>
            <a:ext cx="853656" cy="652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0" y="4176929"/>
            <a:ext cx="853656" cy="652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2" y="5790334"/>
            <a:ext cx="853656" cy="652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5" name="TextBox 84"/>
          <p:cNvSpPr txBox="1"/>
          <p:nvPr/>
        </p:nvSpPr>
        <p:spPr>
          <a:xfrm>
            <a:off x="430986" y="2607234"/>
            <a:ext cx="321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32719" y="4303218"/>
            <a:ext cx="321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76624" y="5917616"/>
            <a:ext cx="321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961" y="1457900"/>
            <a:ext cx="11101397" cy="350516"/>
          </a:xfrm>
          <a:prstGeom prst="rect">
            <a:avLst/>
          </a:prstGeom>
          <a:solidFill>
            <a:srgbClr val="FC860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7962" y="1455657"/>
            <a:ext cx="3890648" cy="36046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358610" y="1457967"/>
            <a:ext cx="3826766" cy="35815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330399" y="1492453"/>
            <a:ext cx="2165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Teaching Management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937779" y="1479269"/>
            <a:ext cx="2690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Non – Teaching Management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421811" y="1492452"/>
            <a:ext cx="2863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Student &amp; Parents Management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57" y="2282023"/>
            <a:ext cx="713908" cy="10976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75194" y="2763353"/>
            <a:ext cx="243719" cy="163253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1416722" y="3434909"/>
            <a:ext cx="7598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Teacher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136298" y="2700106"/>
            <a:ext cx="10758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Management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77" y="1842968"/>
            <a:ext cx="4302668" cy="1553263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75" y="5442637"/>
            <a:ext cx="1470523" cy="1069070"/>
          </a:xfrm>
          <a:prstGeom prst="rect">
            <a:avLst/>
          </a:prstGeom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57" y="5650922"/>
            <a:ext cx="777939" cy="7779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3" name="TextBox 112"/>
          <p:cNvSpPr txBox="1"/>
          <p:nvPr/>
        </p:nvSpPr>
        <p:spPr>
          <a:xfrm>
            <a:off x="1230279" y="6511712"/>
            <a:ext cx="1352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Parents / Student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2582309" y="6175329"/>
            <a:ext cx="132090" cy="1320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702096" y="6175329"/>
            <a:ext cx="127038" cy="1270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Connector 115"/>
          <p:cNvCxnSpPr/>
          <p:nvPr/>
        </p:nvCxnSpPr>
        <p:spPr>
          <a:xfrm>
            <a:off x="2779322" y="6241374"/>
            <a:ext cx="3857851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189" y="5977977"/>
            <a:ext cx="243719" cy="163253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40117" y="5977977"/>
            <a:ext cx="243719" cy="163253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4201221" y="5914730"/>
            <a:ext cx="10758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Management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572647" y="3400218"/>
            <a:ext cx="1007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Class Room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245768" y="6486137"/>
            <a:ext cx="1352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Parents Meeting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2528869" y="4562912"/>
            <a:ext cx="132090" cy="1320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6648656" y="4562912"/>
            <a:ext cx="127038" cy="1270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2725882" y="4628957"/>
            <a:ext cx="3857851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49" y="4365560"/>
            <a:ext cx="243719" cy="163253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86677" y="4365560"/>
            <a:ext cx="243719" cy="163253"/>
          </a:xfrm>
          <a:prstGeom prst="rect">
            <a:avLst/>
          </a:prstGeom>
        </p:spPr>
      </p:pic>
      <p:sp>
        <p:nvSpPr>
          <p:cNvPr id="134" name="TextBox 133"/>
          <p:cNvSpPr txBox="1"/>
          <p:nvPr/>
        </p:nvSpPr>
        <p:spPr>
          <a:xfrm>
            <a:off x="1515051" y="5053698"/>
            <a:ext cx="632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Staffs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147781" y="4302313"/>
            <a:ext cx="10758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Management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15" y="3871223"/>
            <a:ext cx="685905" cy="1232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43" y="3881186"/>
            <a:ext cx="511589" cy="1170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35" y="3857936"/>
            <a:ext cx="1180592" cy="1246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7440123" y="5061838"/>
            <a:ext cx="676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Library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97" y="3715100"/>
            <a:ext cx="1357596" cy="1436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768" y="3813957"/>
            <a:ext cx="435329" cy="129015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9761834" y="5082726"/>
            <a:ext cx="1007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Accountant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25" y="5386378"/>
            <a:ext cx="1122472" cy="112247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9747903" y="6479203"/>
            <a:ext cx="1035046" cy="26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Report Card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54" y="60423"/>
            <a:ext cx="1748182" cy="8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81918"/>
            <a:ext cx="12410854" cy="70386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459245"/>
            <a:ext cx="3820430" cy="502780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0877" y="530267"/>
            <a:ext cx="3711961" cy="35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N-tier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Academic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Management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Model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3" y="2580186"/>
            <a:ext cx="2571754" cy="3741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967948" y="5234635"/>
            <a:ext cx="1505605" cy="369332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cap="none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Super Admin</a:t>
            </a:r>
            <a:endParaRPr lang="en-US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239" y="3428989"/>
            <a:ext cx="1145504" cy="815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67132" y="4290978"/>
            <a:ext cx="1145504" cy="815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88" y="1951118"/>
            <a:ext cx="4970203" cy="4225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4237696" y="3368009"/>
            <a:ext cx="1701743" cy="17017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4745093" y="4321006"/>
            <a:ext cx="696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Admin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280600" y="1800264"/>
            <a:ext cx="958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Librarian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7" name="Donut 26"/>
          <p:cNvSpPr/>
          <p:nvPr/>
        </p:nvSpPr>
        <p:spPr>
          <a:xfrm>
            <a:off x="7297292" y="2158508"/>
            <a:ext cx="837847" cy="843357"/>
          </a:xfrm>
          <a:prstGeom prst="donut">
            <a:avLst>
              <a:gd name="adj" fmla="val 12145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Donut 82"/>
          <p:cNvSpPr/>
          <p:nvPr/>
        </p:nvSpPr>
        <p:spPr>
          <a:xfrm>
            <a:off x="7326320" y="5207387"/>
            <a:ext cx="837847" cy="843357"/>
          </a:xfrm>
          <a:prstGeom prst="donut">
            <a:avLst>
              <a:gd name="adj" fmla="val 12145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Donut 83"/>
          <p:cNvSpPr/>
          <p:nvPr/>
        </p:nvSpPr>
        <p:spPr>
          <a:xfrm>
            <a:off x="8215474" y="4451138"/>
            <a:ext cx="837847" cy="843357"/>
          </a:xfrm>
          <a:prstGeom prst="donut">
            <a:avLst>
              <a:gd name="adj" fmla="val 1214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267643" y="3053573"/>
            <a:ext cx="1070236" cy="1070236"/>
          </a:xfrm>
          <a:prstGeom prst="ellipse">
            <a:avLst/>
          </a:prstGeom>
          <a:solidFill>
            <a:srgbClr val="2970FF"/>
          </a:solidFill>
          <a:ln>
            <a:noFill/>
          </a:ln>
          <a:effectLst>
            <a:glow rad="2159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Donut 84"/>
          <p:cNvSpPr/>
          <p:nvPr/>
        </p:nvSpPr>
        <p:spPr>
          <a:xfrm>
            <a:off x="8215474" y="2993169"/>
            <a:ext cx="1141300" cy="1148806"/>
          </a:xfrm>
          <a:prstGeom prst="donut">
            <a:avLst>
              <a:gd name="adj" fmla="val 1214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255035" y="5303021"/>
            <a:ext cx="915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Parents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193811" y="6099498"/>
            <a:ext cx="1246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Accountant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78735" y="3641350"/>
            <a:ext cx="1940305" cy="160904"/>
          </a:xfrm>
          <a:prstGeom prst="rect">
            <a:avLst/>
          </a:prstGeom>
          <a:solidFill>
            <a:srgbClr val="7C07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ame 63"/>
          <p:cNvSpPr/>
          <p:nvPr/>
        </p:nvSpPr>
        <p:spPr>
          <a:xfrm rot="18955467">
            <a:off x="10744058" y="1916857"/>
            <a:ext cx="476439" cy="476439"/>
          </a:xfrm>
          <a:prstGeom prst="frame">
            <a:avLst>
              <a:gd name="adj1" fmla="val 18351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Frame 90"/>
          <p:cNvSpPr/>
          <p:nvPr/>
        </p:nvSpPr>
        <p:spPr>
          <a:xfrm rot="18955467">
            <a:off x="11264414" y="2743930"/>
            <a:ext cx="476439" cy="476439"/>
          </a:xfrm>
          <a:prstGeom prst="frame">
            <a:avLst>
              <a:gd name="adj1" fmla="val 18351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Frame 91"/>
          <p:cNvSpPr/>
          <p:nvPr/>
        </p:nvSpPr>
        <p:spPr>
          <a:xfrm rot="18955467">
            <a:off x="11264414" y="3979394"/>
            <a:ext cx="476439" cy="476439"/>
          </a:xfrm>
          <a:prstGeom prst="frame">
            <a:avLst>
              <a:gd name="adj1" fmla="val 18351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Frame 92"/>
          <p:cNvSpPr/>
          <p:nvPr/>
        </p:nvSpPr>
        <p:spPr>
          <a:xfrm rot="18955467">
            <a:off x="10744058" y="4812871"/>
            <a:ext cx="476439" cy="476439"/>
          </a:xfrm>
          <a:prstGeom prst="frame">
            <a:avLst>
              <a:gd name="adj1" fmla="val 18351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379847" y="3428989"/>
            <a:ext cx="915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Teacher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10629690" y="2331607"/>
            <a:ext cx="132090" cy="1320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0629690" y="4740726"/>
            <a:ext cx="132090" cy="1320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1094269" y="3188898"/>
            <a:ext cx="132090" cy="1320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11116471" y="3856776"/>
            <a:ext cx="132090" cy="1320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9528438" y="2475870"/>
            <a:ext cx="1050364" cy="743364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9557013" y="3952531"/>
            <a:ext cx="1003269" cy="757113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9557013" y="3681281"/>
            <a:ext cx="1425264" cy="199484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9557013" y="3273107"/>
            <a:ext cx="1425264" cy="258609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0645428" y="1519789"/>
            <a:ext cx="864402" cy="28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Students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23" y="251456"/>
            <a:ext cx="1611529" cy="509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10545769" y="5473556"/>
            <a:ext cx="864402" cy="28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Students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327598" y="4625267"/>
            <a:ext cx="864402" cy="28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Students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319127" y="2371229"/>
            <a:ext cx="864402" cy="28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Students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93" y="3276351"/>
            <a:ext cx="847458" cy="847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34" y="3772240"/>
            <a:ext cx="579720" cy="57972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507861" y="1793224"/>
            <a:ext cx="393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This Online Web Portal will help the organization that has many Branch </a:t>
            </a:r>
            <a:r>
              <a:rPr lang="en-US" sz="1200" b="1" dirty="0" smtClean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Schools / Colleges </a:t>
            </a:r>
            <a:r>
              <a:rPr lang="en-US" sz="12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and a Super Admin can control all the branches and staff. Each branch will be controlled by Admin</a:t>
            </a:r>
            <a:r>
              <a:rPr lang="en-US" sz="1100" b="1" dirty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81918"/>
            <a:ext cx="12410854" cy="70386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459245"/>
            <a:ext cx="3820430" cy="502780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49" y="1837144"/>
            <a:ext cx="4091991" cy="41329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3" name="Oval 52"/>
          <p:cNvSpPr/>
          <p:nvPr/>
        </p:nvSpPr>
        <p:spPr>
          <a:xfrm>
            <a:off x="7440911" y="1976037"/>
            <a:ext cx="132090" cy="132090"/>
          </a:xfrm>
          <a:prstGeom prst="ellipse">
            <a:avLst/>
          </a:prstGeom>
          <a:solidFill>
            <a:srgbClr val="2F69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787963" y="2011607"/>
            <a:ext cx="132090" cy="132090"/>
          </a:xfrm>
          <a:prstGeom prst="ellipse">
            <a:avLst/>
          </a:prstGeom>
          <a:solidFill>
            <a:srgbClr val="FDC8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888217" y="5669244"/>
            <a:ext cx="132090" cy="132090"/>
          </a:xfrm>
          <a:prstGeom prst="ellipse">
            <a:avLst/>
          </a:prstGeom>
          <a:solidFill>
            <a:srgbClr val="2592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23624" y="5638803"/>
            <a:ext cx="132090" cy="132090"/>
          </a:xfrm>
          <a:prstGeom prst="ellipse">
            <a:avLst/>
          </a:prstGeom>
          <a:solidFill>
            <a:srgbClr val="E239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69895" y="1773227"/>
            <a:ext cx="70338" cy="537707"/>
          </a:xfrm>
          <a:prstGeom prst="rect">
            <a:avLst/>
          </a:prstGeom>
          <a:solidFill>
            <a:srgbClr val="002A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656906" y="5438981"/>
            <a:ext cx="70338" cy="537707"/>
          </a:xfrm>
          <a:prstGeom prst="rect">
            <a:avLst/>
          </a:prstGeom>
          <a:solidFill>
            <a:srgbClr val="002A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697831" y="5466435"/>
            <a:ext cx="70338" cy="537707"/>
          </a:xfrm>
          <a:prstGeom prst="rect">
            <a:avLst/>
          </a:prstGeom>
          <a:solidFill>
            <a:srgbClr val="002A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601534" y="1808799"/>
            <a:ext cx="70338" cy="537707"/>
          </a:xfrm>
          <a:prstGeom prst="rect">
            <a:avLst/>
          </a:prstGeom>
          <a:solidFill>
            <a:srgbClr val="002A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920876" y="1837144"/>
            <a:ext cx="2564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Manage 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All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Admins 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Records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10817" y="5432238"/>
            <a:ext cx="3974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Manage Parents Meeting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, Fee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Payment, Student Records And Student Report Details 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27282" y="5493557"/>
            <a:ext cx="3313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E65863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Manage </a:t>
            </a:r>
            <a:r>
              <a:rPr lang="en-US" sz="1400" b="1" dirty="0">
                <a:solidFill>
                  <a:srgbClr val="E65863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All </a:t>
            </a:r>
            <a:r>
              <a:rPr lang="en-US" sz="1400" b="1" dirty="0" smtClean="0">
                <a:solidFill>
                  <a:srgbClr val="E65863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Non-Teaching </a:t>
            </a:r>
            <a:r>
              <a:rPr lang="en-US" sz="1400" b="1" dirty="0">
                <a:solidFill>
                  <a:srgbClr val="E65863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Records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918074" y="1773227"/>
            <a:ext cx="2826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Manage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All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Teachers Records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87" y="1621294"/>
            <a:ext cx="397680" cy="26638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8521" y="5920701"/>
            <a:ext cx="397680" cy="26638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7414" y="3765710"/>
            <a:ext cx="397680" cy="26638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01386" y="3822782"/>
            <a:ext cx="397680" cy="2663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23" y="251456"/>
            <a:ext cx="1611529" cy="509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1920877" y="530267"/>
            <a:ext cx="3711961" cy="35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N-tier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Academic </a:t>
            </a:r>
            <a:r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Management Model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01" y="3367599"/>
            <a:ext cx="1022648" cy="1022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6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514" y="-35819"/>
            <a:ext cx="12410854" cy="69464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2554" y="359009"/>
            <a:ext cx="3855162" cy="528786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5662" y="437687"/>
            <a:ext cx="3868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Online Portal - Products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&amp; Solutions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5" y="1312231"/>
            <a:ext cx="1501322" cy="23585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83" y="848439"/>
            <a:ext cx="3454769" cy="35342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3" name="Oval 112"/>
          <p:cNvSpPr/>
          <p:nvPr/>
        </p:nvSpPr>
        <p:spPr>
          <a:xfrm>
            <a:off x="6874793" y="1202927"/>
            <a:ext cx="132090" cy="132090"/>
          </a:xfrm>
          <a:prstGeom prst="ellipse">
            <a:avLst/>
          </a:prstGeom>
          <a:solidFill>
            <a:srgbClr val="FB3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874793" y="2072832"/>
            <a:ext cx="132090" cy="132090"/>
          </a:xfrm>
          <a:prstGeom prst="ellipse">
            <a:avLst/>
          </a:prstGeom>
          <a:solidFill>
            <a:srgbClr val="36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874793" y="2945001"/>
            <a:ext cx="132090" cy="132090"/>
          </a:xfrm>
          <a:prstGeom prst="ellipse">
            <a:avLst/>
          </a:prstGeom>
          <a:solidFill>
            <a:srgbClr val="17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6874793" y="3817170"/>
            <a:ext cx="132090" cy="132090"/>
          </a:xfrm>
          <a:prstGeom prst="ellipse">
            <a:avLst/>
          </a:prstGeom>
          <a:solidFill>
            <a:srgbClr val="F15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8011509" y="3745874"/>
            <a:ext cx="2288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Accurate Reporting </a:t>
            </a:r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and Accessing Real-Time Data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011509" y="2002400"/>
            <a:ext cx="22174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Managing All Data &amp; Information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011509" y="2876670"/>
            <a:ext cx="19439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Reduce Time &amp; Effort of Administrative Task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245462" y="909241"/>
            <a:ext cx="653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B374D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Solution</a:t>
            </a:r>
            <a:endParaRPr lang="en-US" sz="800" b="1" dirty="0">
              <a:solidFill>
                <a:srgbClr val="FB374D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245379" y="1811502"/>
            <a:ext cx="653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36ADB3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254822" y="2696513"/>
            <a:ext cx="653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72E5A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7245379" y="3564539"/>
            <a:ext cx="653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15E0E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Solution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49" y="1480797"/>
            <a:ext cx="2195305" cy="2195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84" y="4507778"/>
            <a:ext cx="2054671" cy="2054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5643115" y="4732042"/>
            <a:ext cx="1899841" cy="119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02" y="5584428"/>
            <a:ext cx="952042" cy="952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51" y="2196446"/>
            <a:ext cx="1282901" cy="1282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94" y="5035736"/>
            <a:ext cx="1001661" cy="713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80486" y="5596674"/>
            <a:ext cx="1001661" cy="713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6" name="TextBox 145"/>
          <p:cNvSpPr txBox="1"/>
          <p:nvPr/>
        </p:nvSpPr>
        <p:spPr>
          <a:xfrm>
            <a:off x="2087061" y="3614243"/>
            <a:ext cx="1974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Manual Records</a:t>
            </a:r>
            <a:endParaRPr lang="en-US" sz="1200" b="1" dirty="0">
              <a:solidFill>
                <a:srgbClr val="002A38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42" y="1285501"/>
            <a:ext cx="2143065" cy="726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2081005" y="1470310"/>
            <a:ext cx="1791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How To Manage ?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075" y="4708707"/>
            <a:ext cx="2513282" cy="1872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79" y="4690430"/>
            <a:ext cx="2130728" cy="721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10246221" y="4897519"/>
            <a:ext cx="1791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Perfect Solution !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03245" y="4847098"/>
            <a:ext cx="1750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Manage All Records</a:t>
            </a:r>
            <a:endParaRPr lang="en-US" sz="1200" b="1" dirty="0">
              <a:solidFill>
                <a:srgbClr val="002A38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6" y="6036647"/>
            <a:ext cx="269544" cy="1805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1548" y="6209801"/>
            <a:ext cx="269544" cy="1805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02" y="6036647"/>
            <a:ext cx="269544" cy="18055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55104" y="6209801"/>
            <a:ext cx="269544" cy="18055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18631" y="5267830"/>
            <a:ext cx="504903" cy="359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3784" y="5248799"/>
            <a:ext cx="504903" cy="359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68" y="2794715"/>
            <a:ext cx="254875" cy="17072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6516" y="4377691"/>
            <a:ext cx="276614" cy="18528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31" y="5498416"/>
            <a:ext cx="291999" cy="19559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23" y="251456"/>
            <a:ext cx="1611529" cy="509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80" y="4997421"/>
            <a:ext cx="1399669" cy="442897"/>
          </a:xfrm>
          <a:prstGeom prst="rect">
            <a:avLst/>
          </a:prstGeom>
          <a:effectLst/>
        </p:spPr>
      </p:pic>
      <p:sp>
        <p:nvSpPr>
          <p:cNvPr id="58" name="Rectangle 57"/>
          <p:cNvSpPr/>
          <p:nvPr/>
        </p:nvSpPr>
        <p:spPr>
          <a:xfrm>
            <a:off x="5319398" y="5685292"/>
            <a:ext cx="524790" cy="706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09" y="5956865"/>
            <a:ext cx="366938" cy="116110"/>
          </a:xfrm>
          <a:prstGeom prst="rect">
            <a:avLst/>
          </a:prstGeom>
          <a:effectLst/>
        </p:spPr>
      </p:pic>
      <p:sp>
        <p:nvSpPr>
          <p:cNvPr id="60" name="TextBox 59"/>
          <p:cNvSpPr txBox="1"/>
          <p:nvPr/>
        </p:nvSpPr>
        <p:spPr>
          <a:xfrm>
            <a:off x="8021656" y="1106970"/>
            <a:ext cx="19439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Automate / Reduce Manual Processes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3" y="5769980"/>
            <a:ext cx="497405" cy="764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03" y="5729904"/>
            <a:ext cx="773254" cy="773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67" y="5688584"/>
            <a:ext cx="487728" cy="8766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32" y="5700127"/>
            <a:ext cx="363777" cy="832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07" y="3772133"/>
            <a:ext cx="2149449" cy="121691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98144" y="6549005"/>
            <a:ext cx="65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Teacher</a:t>
            </a:r>
            <a:endParaRPr lang="en-US" sz="900" b="1" dirty="0">
              <a:solidFill>
                <a:srgbClr val="002A38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713065" y="6544042"/>
            <a:ext cx="65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Staff</a:t>
            </a:r>
            <a:endParaRPr lang="en-US" sz="900" b="1" dirty="0">
              <a:solidFill>
                <a:srgbClr val="002A38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25021" y="6549005"/>
            <a:ext cx="11628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Parents /Student</a:t>
            </a:r>
            <a:endParaRPr lang="en-US" sz="900" b="1" dirty="0">
              <a:solidFill>
                <a:srgbClr val="002A38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59495" y="4973788"/>
            <a:ext cx="2029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2A38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College / University / School</a:t>
            </a:r>
            <a:endParaRPr lang="en-US" sz="900" b="1" dirty="0">
              <a:solidFill>
                <a:srgbClr val="002A38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2554" y="359009"/>
            <a:ext cx="2964760" cy="528786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7526" y="451755"/>
            <a:ext cx="291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Online Portal - Our Modules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23" y="251456"/>
            <a:ext cx="1611529" cy="509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955567" y="1611086"/>
            <a:ext cx="4668889" cy="464457"/>
          </a:xfrm>
          <a:prstGeom prst="rect">
            <a:avLst/>
          </a:prstGeom>
          <a:solidFill>
            <a:srgbClr val="63C7AA"/>
          </a:solidFill>
          <a:ln>
            <a:noFill/>
          </a:ln>
          <a:effectLst>
            <a:outerShdw blurRad="101600" dist="63500" dir="2700000" algn="tl" rotWithShape="0">
              <a:srgbClr val="2E7E67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955566" y="2227943"/>
            <a:ext cx="4315458" cy="464457"/>
          </a:xfrm>
          <a:prstGeom prst="rect">
            <a:avLst/>
          </a:prstGeom>
          <a:solidFill>
            <a:srgbClr val="E65863"/>
          </a:solidFill>
          <a:ln>
            <a:noFill/>
          </a:ln>
          <a:effectLst>
            <a:outerShdw blurRad="101600" dist="63500" dir="2700000" algn="tl" rotWithShape="0">
              <a:srgbClr val="9D1721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955565" y="2871404"/>
            <a:ext cx="3986721" cy="464457"/>
          </a:xfrm>
          <a:prstGeom prst="rect">
            <a:avLst/>
          </a:prstGeom>
          <a:solidFill>
            <a:srgbClr val="FF9800"/>
          </a:solidFill>
          <a:ln>
            <a:noFill/>
          </a:ln>
          <a:effectLst>
            <a:outerShdw blurRad="101600" dist="50800" dir="2700000" algn="tl" rotWithShape="0">
              <a:srgbClr val="925700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55566" y="3512458"/>
            <a:ext cx="3638378" cy="464457"/>
          </a:xfrm>
          <a:prstGeom prst="rect">
            <a:avLst/>
          </a:prstGeom>
          <a:solidFill>
            <a:srgbClr val="03A9F4"/>
          </a:solidFill>
          <a:ln>
            <a:noFill/>
          </a:ln>
          <a:effectLst>
            <a:outerShdw blurRad="101600" dist="50800" dir="2700000" algn="tl" rotWithShape="0">
              <a:srgbClr val="026794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955565" y="4153512"/>
            <a:ext cx="3304549" cy="464457"/>
          </a:xfrm>
          <a:prstGeom prst="rect">
            <a:avLst/>
          </a:prstGeom>
          <a:solidFill>
            <a:srgbClr val="673AB7"/>
          </a:solidFill>
          <a:ln>
            <a:noFill/>
          </a:ln>
          <a:effectLst>
            <a:outerShdw blurRad="101600" dist="50800" dir="2700000" algn="tl" rotWithShape="0">
              <a:srgbClr val="321D59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955566" y="4796972"/>
            <a:ext cx="2956206" cy="464457"/>
          </a:xfrm>
          <a:prstGeom prst="rect">
            <a:avLst/>
          </a:prstGeom>
          <a:solidFill>
            <a:srgbClr val="36ADB3"/>
          </a:solidFill>
          <a:ln>
            <a:noFill/>
          </a:ln>
          <a:effectLst>
            <a:outerShdw blurRad="101600" dist="50800" dir="2700000" algn="tl" rotWithShape="0">
              <a:srgbClr val="1D5E61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55568" y="5442857"/>
            <a:ext cx="2607862" cy="46445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1600" dist="50800" dir="2700000" algn="tl" rotWithShape="0">
              <a:srgbClr val="001C54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965008" y="1611086"/>
            <a:ext cx="4668889" cy="464457"/>
          </a:xfrm>
          <a:prstGeom prst="rect">
            <a:avLst/>
          </a:prstGeom>
          <a:solidFill>
            <a:srgbClr val="63C7AA"/>
          </a:solidFill>
          <a:ln>
            <a:noFill/>
          </a:ln>
          <a:effectLst>
            <a:outerShdw blurRad="101600" dist="63500" dir="2700000" algn="tl" rotWithShape="0">
              <a:srgbClr val="2E7E67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318439" y="2227943"/>
            <a:ext cx="4315458" cy="464457"/>
          </a:xfrm>
          <a:prstGeom prst="rect">
            <a:avLst/>
          </a:prstGeom>
          <a:solidFill>
            <a:srgbClr val="E65863"/>
          </a:solidFill>
          <a:ln>
            <a:noFill/>
          </a:ln>
          <a:effectLst>
            <a:outerShdw blurRad="101600" dist="63500" dir="2700000" algn="tl" rotWithShape="0">
              <a:srgbClr val="9D1721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647176" y="2871404"/>
            <a:ext cx="3986721" cy="464457"/>
          </a:xfrm>
          <a:prstGeom prst="rect">
            <a:avLst/>
          </a:prstGeom>
          <a:solidFill>
            <a:srgbClr val="FF9800"/>
          </a:solidFill>
          <a:ln>
            <a:noFill/>
          </a:ln>
          <a:effectLst>
            <a:outerShdw blurRad="101600" dist="50800" dir="2700000" algn="tl" rotWithShape="0">
              <a:srgbClr val="925700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995519" y="3512458"/>
            <a:ext cx="3638378" cy="464457"/>
          </a:xfrm>
          <a:prstGeom prst="rect">
            <a:avLst/>
          </a:prstGeom>
          <a:solidFill>
            <a:srgbClr val="03A9F4"/>
          </a:solidFill>
          <a:ln>
            <a:noFill/>
          </a:ln>
          <a:effectLst>
            <a:outerShdw blurRad="101600" dist="50800" dir="2700000" algn="tl" rotWithShape="0">
              <a:srgbClr val="026794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329348" y="4153511"/>
            <a:ext cx="3304549" cy="464457"/>
          </a:xfrm>
          <a:prstGeom prst="rect">
            <a:avLst/>
          </a:prstGeom>
          <a:solidFill>
            <a:srgbClr val="673AB7"/>
          </a:solidFill>
          <a:ln>
            <a:noFill/>
          </a:ln>
          <a:effectLst>
            <a:outerShdw blurRad="101600" dist="50800" dir="2700000" algn="tl" rotWithShape="0">
              <a:srgbClr val="321D59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677691" y="4796972"/>
            <a:ext cx="2956206" cy="464457"/>
          </a:xfrm>
          <a:prstGeom prst="rect">
            <a:avLst/>
          </a:prstGeom>
          <a:solidFill>
            <a:srgbClr val="36ADB3"/>
          </a:solidFill>
          <a:ln>
            <a:noFill/>
          </a:ln>
          <a:effectLst>
            <a:outerShdw blurRad="101600" dist="50800" dir="2700000" algn="tl" rotWithShape="0">
              <a:srgbClr val="1D5E61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026035" y="5442857"/>
            <a:ext cx="2607862" cy="46445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1600" dist="50800" dir="2700000" algn="tl" rotWithShape="0">
              <a:srgbClr val="001C54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78" y="440351"/>
            <a:ext cx="692335" cy="6244697"/>
          </a:xfrm>
          <a:prstGeom prst="rect">
            <a:avLst/>
          </a:prstGeom>
          <a:effectLst>
            <a:outerShdw blurRad="203200" dist="152400" dir="2700000" algn="tl" rotWithShape="0">
              <a:prstClr val="black">
                <a:alpha val="39000"/>
              </a:prstClr>
            </a:outerShdw>
          </a:effectLst>
        </p:spPr>
      </p:pic>
      <p:sp>
        <p:nvSpPr>
          <p:cNvPr id="11" name="Flowchart: Stored Data 10"/>
          <p:cNvSpPr/>
          <p:nvPr/>
        </p:nvSpPr>
        <p:spPr>
          <a:xfrm rot="5400000">
            <a:off x="5427984" y="1541784"/>
            <a:ext cx="582010" cy="544472"/>
          </a:xfrm>
          <a:prstGeom prst="flowChartOnlineStorage">
            <a:avLst/>
          </a:prstGeom>
          <a:solidFill>
            <a:srgbClr val="63C7AA">
              <a:alpha val="6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Stored Data 51"/>
          <p:cNvSpPr/>
          <p:nvPr/>
        </p:nvSpPr>
        <p:spPr>
          <a:xfrm rot="5400000">
            <a:off x="5427984" y="2160301"/>
            <a:ext cx="582010" cy="544472"/>
          </a:xfrm>
          <a:prstGeom prst="flowChartOnlineStorage">
            <a:avLst/>
          </a:prstGeom>
          <a:solidFill>
            <a:srgbClr val="E65863">
              <a:alpha val="6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Stored Data 52"/>
          <p:cNvSpPr/>
          <p:nvPr/>
        </p:nvSpPr>
        <p:spPr>
          <a:xfrm rot="5400000">
            <a:off x="5427984" y="2796331"/>
            <a:ext cx="582010" cy="544472"/>
          </a:xfrm>
          <a:prstGeom prst="flowChartOnlineStorage">
            <a:avLst/>
          </a:prstGeom>
          <a:solidFill>
            <a:srgbClr val="FF9800">
              <a:alpha val="6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Stored Data 53"/>
          <p:cNvSpPr/>
          <p:nvPr/>
        </p:nvSpPr>
        <p:spPr>
          <a:xfrm rot="5400000">
            <a:off x="5427984" y="3455997"/>
            <a:ext cx="582010" cy="544472"/>
          </a:xfrm>
          <a:prstGeom prst="flowChartOnlineStorage">
            <a:avLst/>
          </a:prstGeom>
          <a:solidFill>
            <a:srgbClr val="03A9F4">
              <a:alpha val="6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Stored Data 54"/>
          <p:cNvSpPr/>
          <p:nvPr/>
        </p:nvSpPr>
        <p:spPr>
          <a:xfrm rot="5400000">
            <a:off x="5427984" y="4093546"/>
            <a:ext cx="582010" cy="544472"/>
          </a:xfrm>
          <a:prstGeom prst="flowChartOnlineStorage">
            <a:avLst/>
          </a:prstGeom>
          <a:solidFill>
            <a:srgbClr val="673AB7">
              <a:alpha val="6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Stored Data 56"/>
          <p:cNvSpPr/>
          <p:nvPr/>
        </p:nvSpPr>
        <p:spPr>
          <a:xfrm rot="5400000">
            <a:off x="5427984" y="4731095"/>
            <a:ext cx="582010" cy="544472"/>
          </a:xfrm>
          <a:prstGeom prst="flowChartOnlineStorage">
            <a:avLst/>
          </a:prstGeom>
          <a:solidFill>
            <a:srgbClr val="36ADB3">
              <a:alpha val="6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Stored Data 57"/>
          <p:cNvSpPr/>
          <p:nvPr/>
        </p:nvSpPr>
        <p:spPr>
          <a:xfrm rot="5400000">
            <a:off x="5420899" y="5364844"/>
            <a:ext cx="582010" cy="544472"/>
          </a:xfrm>
          <a:prstGeom prst="flowChartOnlineStorage">
            <a:avLst/>
          </a:prstGeom>
          <a:solidFill>
            <a:srgbClr val="002060">
              <a:alpha val="6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047377" y="3612242"/>
            <a:ext cx="176354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Messaging Mailbox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10513" y="5504102"/>
            <a:ext cx="28012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Office Accounting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83480" y="4883006"/>
            <a:ext cx="31496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Exam Management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10513" y="4237054"/>
            <a:ext cx="31496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Payroll Management &amp; Leave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146123" y="2947963"/>
            <a:ext cx="22946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Online Student Admission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88680" y="2318216"/>
            <a:ext cx="34444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Analytical Data Dashboard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88679" y="1698647"/>
            <a:ext cx="34444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Student Accounting &amp; Fee Management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604440" y="1692373"/>
            <a:ext cx="37162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Hostel &amp; Transport Management System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876232" y="2310390"/>
            <a:ext cx="34444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Online Homework Management System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882974" y="2957438"/>
            <a:ext cx="34444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Attendance Management </a:t>
            </a:r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System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884993" y="3599688"/>
            <a:ext cx="34444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Library Management System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888382" y="4237810"/>
            <a:ext cx="34444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Card Management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882219" y="4883006"/>
            <a:ext cx="34444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Bulk </a:t>
            </a:r>
            <a:r>
              <a:rPr lang="en-US" sz="1300" b="1" dirty="0" err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Sms</a:t>
            </a:r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&amp; </a:t>
            </a:r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Email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876231" y="5504102"/>
            <a:ext cx="34444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Live Class</a:t>
            </a:r>
          </a:p>
        </p:txBody>
      </p:sp>
    </p:spTree>
    <p:extLst>
      <p:ext uri="{BB962C8B-B14F-4D97-AF65-F5344CB8AC3E}">
        <p14:creationId xmlns:p14="http://schemas.microsoft.com/office/powerpoint/2010/main" val="36759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2554" y="359009"/>
            <a:ext cx="2964760" cy="528786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7526" y="451755"/>
            <a:ext cx="291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Online Portal - Our Modules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23" y="251456"/>
            <a:ext cx="1611529" cy="509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</p:pic>
      <p:sp>
        <p:nvSpPr>
          <p:cNvPr id="56" name="Rectangle 55"/>
          <p:cNvSpPr/>
          <p:nvPr/>
        </p:nvSpPr>
        <p:spPr>
          <a:xfrm>
            <a:off x="427920" y="1652315"/>
            <a:ext cx="5496074" cy="41665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98096" y="1938940"/>
            <a:ext cx="5155723" cy="40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Fees Allocation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 wise 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 </a:t>
            </a:r>
            <a:r>
              <a:rPr lang="en-US" b="1" dirty="0">
                <a:solidFill>
                  <a:srgbClr val="C8200E"/>
                </a:solidFill>
              </a:rPr>
              <a:t>Fees Customization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each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8200E"/>
                </a:solidFill>
              </a:rPr>
              <a:t>Fees Discounting Scheme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be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applied 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according to student category.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8200E"/>
                </a:solidFill>
              </a:rPr>
              <a:t>Fees Reminder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Due fees via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 Email to Student with Schedule.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Automatic adding of Fine after Due Date.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8200E"/>
                </a:solidFill>
              </a:rPr>
              <a:t>Fee Payment By Online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.Integration of Payment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Gateway -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Razorpay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Admin Can Create Single &amp; Multiple Student Fee Invoices.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Fee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Reports  viewed in Different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File format.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Acquire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 of  </a:t>
            </a:r>
            <a:r>
              <a:rPr lang="en-US" b="1" dirty="0">
                <a:solidFill>
                  <a:srgbClr val="C8200E"/>
                </a:solidFill>
              </a:rPr>
              <a:t>Export Reports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file in Different format.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525163" y="1821592"/>
            <a:ext cx="4488343" cy="3997309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626800" y="1938940"/>
            <a:ext cx="39076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be admitted in two modes, </a:t>
            </a:r>
            <a:r>
              <a:rPr lang="en-US" b="1" dirty="0">
                <a:solidFill>
                  <a:srgbClr val="C8200E"/>
                </a:solidFill>
              </a:rPr>
              <a:t>Excel Can be Uploaded for Multiple Admission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Form For A student.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8200E"/>
                </a:solidFill>
              </a:rPr>
              <a:t>Automatic Generation of Username &amp; Password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login for Student portal.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8200E"/>
                </a:solidFill>
              </a:rPr>
              <a:t>Login Active &amp; </a:t>
            </a:r>
            <a:r>
              <a:rPr lang="en-US" b="1" dirty="0" smtClean="0">
                <a:solidFill>
                  <a:srgbClr val="C8200E"/>
                </a:solidFill>
              </a:rPr>
              <a:t>Deactivate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Permission for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Portal from Administrative.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Details Contains Basic Details, Allocated Fee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Structure,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Subjects, Exam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Results,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Documents.</a:t>
            </a:r>
          </a:p>
        </p:txBody>
      </p:sp>
      <p:sp>
        <p:nvSpPr>
          <p:cNvPr id="80" name="Snip and Round Single Corner Rectangle 79"/>
          <p:cNvSpPr/>
          <p:nvPr/>
        </p:nvSpPr>
        <p:spPr>
          <a:xfrm>
            <a:off x="402554" y="1401860"/>
            <a:ext cx="4038817" cy="479565"/>
          </a:xfrm>
          <a:prstGeom prst="snipRoundRect">
            <a:avLst>
              <a:gd name="adj1" fmla="val 16667"/>
              <a:gd name="adj2" fmla="val 22626"/>
            </a:avLst>
          </a:prstGeom>
          <a:solidFill>
            <a:srgbClr val="E6586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49408" y="1469975"/>
            <a:ext cx="3659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Student </a:t>
            </a:r>
            <a:r>
              <a:rPr lang="en-US" sz="1600" b="1" dirty="0">
                <a:solidFill>
                  <a:schemeClr val="bg1"/>
                </a:solidFill>
              </a:rPr>
              <a:t>Accounting &amp; Fees Management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02554" y="134434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3" name="Snip and Round Single Corner Rectangle 82"/>
          <p:cNvSpPr/>
          <p:nvPr/>
        </p:nvSpPr>
        <p:spPr>
          <a:xfrm>
            <a:off x="6525163" y="1401860"/>
            <a:ext cx="2763979" cy="479565"/>
          </a:xfrm>
          <a:prstGeom prst="snipRoundRect">
            <a:avLst>
              <a:gd name="adj1" fmla="val 16667"/>
              <a:gd name="adj2" fmla="val 22626"/>
            </a:avLst>
          </a:prstGeom>
          <a:solidFill>
            <a:srgbClr val="E6586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772017" y="1456912"/>
            <a:ext cx="2398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Online Student Admission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525163" y="134434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951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2554" y="359009"/>
            <a:ext cx="2964760" cy="528786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7526" y="451755"/>
            <a:ext cx="291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Online Portal - Our Modules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23" y="251456"/>
            <a:ext cx="1611529" cy="509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</p:pic>
      <p:sp>
        <p:nvSpPr>
          <p:cNvPr id="56" name="Rectangle 55"/>
          <p:cNvSpPr/>
          <p:nvPr/>
        </p:nvSpPr>
        <p:spPr>
          <a:xfrm>
            <a:off x="402554" y="1703488"/>
            <a:ext cx="6400262" cy="2886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98095" y="2004923"/>
            <a:ext cx="61235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Teacher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upload  Study Material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Syllabus, Assignment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Homework in different </a:t>
            </a:r>
            <a:r>
              <a:rPr lang="en-US" b="1" dirty="0">
                <a:solidFill>
                  <a:srgbClr val="C8200E"/>
                </a:solidFill>
              </a:rPr>
              <a:t>file </a:t>
            </a:r>
            <a:r>
              <a:rPr lang="en-US" b="1" dirty="0" smtClean="0">
                <a:solidFill>
                  <a:srgbClr val="C8200E"/>
                </a:solidFill>
              </a:rPr>
              <a:t>type </a:t>
            </a:r>
            <a:r>
              <a:rPr lang="en-US" b="1" dirty="0">
                <a:solidFill>
                  <a:srgbClr val="C8200E"/>
                </a:solidFill>
              </a:rPr>
              <a:t>including videos also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Can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Upload their 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Homework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Portal.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8200E"/>
                </a:solidFill>
              </a:rPr>
              <a:t>Improve </a:t>
            </a:r>
            <a:r>
              <a:rPr lang="en-US" b="1" dirty="0" smtClean="0">
                <a:solidFill>
                  <a:srgbClr val="C8200E"/>
                </a:solidFill>
              </a:rPr>
              <a:t>Accountability.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Parents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easily </a:t>
            </a:r>
            <a:r>
              <a:rPr lang="en-US" b="1" dirty="0">
                <a:solidFill>
                  <a:srgbClr val="C8200E"/>
                </a:solidFill>
              </a:rPr>
              <a:t>keep track of all their kids homework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one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place.        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C8200E"/>
                </a:solidFill>
              </a:rPr>
              <a:t>Teacher </a:t>
            </a:r>
            <a:r>
              <a:rPr lang="en-US" b="1" dirty="0">
                <a:solidFill>
                  <a:srgbClr val="C8200E"/>
                </a:solidFill>
              </a:rPr>
              <a:t>can Evaluate homework 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each Student and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Updating of Homework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Status.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155417" y="1821592"/>
            <a:ext cx="4135167" cy="220580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7448996" y="1929120"/>
            <a:ext cx="36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Attendance Entries for Student, Teacher &amp; Staff 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Attendance Reports of Student, Employee can be view.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view their Attendance Report  status  in their Respective Portal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Snip and Round Single Corner Rectangle 79"/>
          <p:cNvSpPr/>
          <p:nvPr/>
        </p:nvSpPr>
        <p:spPr>
          <a:xfrm>
            <a:off x="402554" y="1401860"/>
            <a:ext cx="4024303" cy="479565"/>
          </a:xfrm>
          <a:prstGeom prst="snipRoundRect">
            <a:avLst>
              <a:gd name="adj1" fmla="val 16667"/>
              <a:gd name="adj2" fmla="val 22626"/>
            </a:avLst>
          </a:prstGeom>
          <a:solidFill>
            <a:srgbClr val="E6586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64235" y="1470680"/>
            <a:ext cx="3629554" cy="33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Online Homework Management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02554" y="134434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3" name="Snip and Round Single Corner Rectangle 82"/>
          <p:cNvSpPr/>
          <p:nvPr/>
        </p:nvSpPr>
        <p:spPr>
          <a:xfrm>
            <a:off x="7098700" y="1401860"/>
            <a:ext cx="3513004" cy="479565"/>
          </a:xfrm>
          <a:prstGeom prst="snipRoundRect">
            <a:avLst>
              <a:gd name="adj1" fmla="val 16667"/>
              <a:gd name="adj2" fmla="val 22626"/>
            </a:avLst>
          </a:prstGeom>
          <a:solidFill>
            <a:srgbClr val="E6586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7371679" y="1469975"/>
            <a:ext cx="2395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Attendance Management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128521" y="1344345"/>
            <a:ext cx="333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7208012" y="4771239"/>
            <a:ext cx="4135167" cy="1793856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Snip and Round Single Corner Rectangle 16"/>
          <p:cNvSpPr/>
          <p:nvPr/>
        </p:nvSpPr>
        <p:spPr>
          <a:xfrm>
            <a:off x="7208012" y="4303776"/>
            <a:ext cx="3491802" cy="477230"/>
          </a:xfrm>
          <a:prstGeom prst="snipRoundRect">
            <a:avLst>
              <a:gd name="adj1" fmla="val 16667"/>
              <a:gd name="adj2" fmla="val 22626"/>
            </a:avLst>
          </a:prstGeom>
          <a:solidFill>
            <a:srgbClr val="E6586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1042" y="4363227"/>
            <a:ext cx="180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Card </a:t>
            </a:r>
            <a:r>
              <a:rPr lang="en-US" sz="1600" b="1" dirty="0">
                <a:solidFill>
                  <a:schemeClr val="bg1"/>
                </a:solidFill>
              </a:rPr>
              <a:t>Management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82335" y="4257593"/>
            <a:ext cx="333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63442" y="4819699"/>
            <a:ext cx="3873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Customizable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Template for Student Id card, Employee Id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card Generation.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63442" y="5651531"/>
            <a:ext cx="3834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Customizable 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Template for Admit Card ,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Certificate 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Generation.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1428" y="4858411"/>
            <a:ext cx="6481387" cy="1672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697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nip and Round Single Corner Rectangle 23"/>
          <p:cNvSpPr/>
          <p:nvPr/>
        </p:nvSpPr>
        <p:spPr>
          <a:xfrm>
            <a:off x="321429" y="4730198"/>
            <a:ext cx="2119845" cy="479565"/>
          </a:xfrm>
          <a:prstGeom prst="snipRoundRect">
            <a:avLst>
              <a:gd name="adj1" fmla="val 16667"/>
              <a:gd name="adj2" fmla="val 22626"/>
            </a:avLst>
          </a:prstGeom>
          <a:solidFill>
            <a:srgbClr val="E6586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96800" y="465657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8074" y="4787640"/>
            <a:ext cx="1663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Live Class Rooms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6800" y="5241349"/>
            <a:ext cx="6123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Live Class  Hosted  By Teacher through Teacher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Panel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Live Class Join  by Student through  Student P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anel.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Social Media Streaming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Host up to 100 participants.</a:t>
            </a:r>
          </a:p>
        </p:txBody>
      </p:sp>
    </p:spTree>
    <p:extLst>
      <p:ext uri="{BB962C8B-B14F-4D97-AF65-F5344CB8AC3E}">
        <p14:creationId xmlns:p14="http://schemas.microsoft.com/office/powerpoint/2010/main" val="19590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5661</TotalTime>
  <Words>1028</Words>
  <Application>Microsoft Office PowerPoint</Application>
  <PresentationFormat>Widescreen</PresentationFormat>
  <Paragraphs>200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Fira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dataman</dc:creator>
  <cp:lastModifiedBy>Lenovo</cp:lastModifiedBy>
  <cp:revision>922</cp:revision>
  <dcterms:created xsi:type="dcterms:W3CDTF">2020-02-06T07:37:33Z</dcterms:created>
  <dcterms:modified xsi:type="dcterms:W3CDTF">2021-02-01T09:41:41Z</dcterms:modified>
</cp:coreProperties>
</file>